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Google Sans" panose="020B0604020202020204" charset="0"/>
      <p:regular r:id="rId15"/>
      <p:bold r:id="rId16"/>
      <p:italic r:id="rId17"/>
      <p:boldItalic r:id="rId18"/>
    </p:embeddedFont>
    <p:embeddedFont>
      <p:font typeface="Google Sans Medium"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EF8B62-F614-4036-A861-A44EC15901B7}">
  <a:tblStyle styleId="{91EF8B62-F614-4036-A861-A44EC15901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2407170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407170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2407170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2407170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62407170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62407170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2407170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2407170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240df1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240df1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2407170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2407170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24071705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24071705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2407170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24071705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24071705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24071705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240717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240717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board eee– 1.png"/>
          <p:cNvPicPr preferRelativeResize="0"/>
          <p:nvPr/>
        </p:nvPicPr>
        <p:blipFill>
          <a:blip r:embed="rId3">
            <a:alphaModFix/>
          </a:blip>
          <a:stretch>
            <a:fillRect/>
          </a:stretch>
        </p:blipFill>
        <p:spPr>
          <a:xfrm>
            <a:off x="0" y="7434"/>
            <a:ext cx="9144008" cy="5143501"/>
          </a:xfrm>
          <a:prstGeom prst="rect">
            <a:avLst/>
          </a:prstGeom>
          <a:noFill/>
          <a:ln>
            <a:noFill/>
          </a:ln>
        </p:spPr>
      </p:pic>
      <p:sp>
        <p:nvSpPr>
          <p:cNvPr id="55" name="Google Shape;55;p13"/>
          <p:cNvSpPr txBox="1"/>
          <p:nvPr/>
        </p:nvSpPr>
        <p:spPr>
          <a:xfrm>
            <a:off x="294675" y="3319373"/>
            <a:ext cx="8520600" cy="443700"/>
          </a:xfrm>
          <a:prstGeom prst="rect">
            <a:avLst/>
          </a:prstGeom>
          <a:noFill/>
          <a:ln>
            <a:noFill/>
          </a:ln>
        </p:spPr>
        <p:txBody>
          <a:bodyPr spcFirstLastPara="1" wrap="square" lIns="91425" tIns="91425" rIns="91425" bIns="91425" anchor="t" anchorCtr="0">
            <a:normAutofit/>
          </a:bodyPr>
          <a:lstStyle/>
          <a:p>
            <a:pPr lvl="0">
              <a:lnSpc>
                <a:spcPct val="80000"/>
              </a:lnSpc>
            </a:pPr>
            <a:r>
              <a:rPr lang="en-GB" sz="1600" dirty="0">
                <a:solidFill>
                  <a:srgbClr val="202729"/>
                </a:solidFill>
                <a:latin typeface="Google Sans Medium"/>
                <a:ea typeface="Google Sans Medium"/>
                <a:cs typeface="Google Sans Medium"/>
                <a:sym typeface="Google Sans Medium"/>
              </a:rPr>
              <a:t>Team Name : </a:t>
            </a:r>
            <a:r>
              <a:rPr lang="en-IN" sz="1600" dirty="0" err="1">
                <a:solidFill>
                  <a:srgbClr val="202729"/>
                </a:solidFill>
                <a:latin typeface="+mn-lt"/>
                <a:ea typeface="Google Sans Medium"/>
                <a:cs typeface="Google Sans Medium"/>
                <a:sym typeface="Google Sans Medium"/>
              </a:rPr>
              <a:t>AstroIntellect</a:t>
            </a:r>
            <a:r>
              <a:rPr lang="en-GB" sz="1600" dirty="0">
                <a:solidFill>
                  <a:srgbClr val="202729"/>
                </a:solidFill>
                <a:latin typeface="+mn-lt"/>
                <a:ea typeface="Google Sans Medium"/>
                <a:cs typeface="Google Sans Medium"/>
                <a:sym typeface="Google Sans Medium"/>
              </a:rPr>
              <a:t> </a:t>
            </a:r>
            <a:endParaRPr sz="1600" dirty="0">
              <a:solidFill>
                <a:srgbClr val="202729"/>
              </a:solidFill>
              <a:latin typeface="+mn-lt"/>
              <a:ea typeface="Google Sans Medium"/>
              <a:cs typeface="Google Sans Medium"/>
              <a:sym typeface="Google Sans Medium"/>
            </a:endParaRPr>
          </a:p>
        </p:txBody>
      </p:sp>
      <p:sp>
        <p:nvSpPr>
          <p:cNvPr id="56" name="Google Shape;56;p13"/>
          <p:cNvSpPr txBox="1"/>
          <p:nvPr/>
        </p:nvSpPr>
        <p:spPr>
          <a:xfrm>
            <a:off x="328728" y="4269210"/>
            <a:ext cx="8703759" cy="786010"/>
          </a:xfrm>
          <a:prstGeom prst="rect">
            <a:avLst/>
          </a:prstGeom>
          <a:noFill/>
          <a:ln>
            <a:noFill/>
          </a:ln>
        </p:spPr>
        <p:txBody>
          <a:bodyPr spcFirstLastPara="1" wrap="square" lIns="91425" tIns="91425" rIns="91425" bIns="91425" anchor="t" anchorCtr="0">
            <a:normAutofit/>
          </a:bodyPr>
          <a:lstStyle/>
          <a:p>
            <a:pPr lvl="0"/>
            <a:r>
              <a:rPr lang="en-GB" sz="1600" dirty="0">
                <a:solidFill>
                  <a:srgbClr val="202729"/>
                </a:solidFill>
                <a:latin typeface="Google Sans Medium"/>
                <a:ea typeface="Google Sans Medium"/>
                <a:cs typeface="Google Sans Medium"/>
                <a:sym typeface="Google Sans Medium"/>
              </a:rPr>
              <a:t>Problem Statement : </a:t>
            </a:r>
            <a:r>
              <a:rPr lang="en-US" sz="1600" dirty="0">
                <a:solidFill>
                  <a:srgbClr val="202729"/>
                </a:solidFill>
                <a:latin typeface="+mn-lt"/>
                <a:ea typeface="Google Sans Medium"/>
                <a:cs typeface="Google Sans Medium"/>
              </a:rPr>
              <a:t>Developing an Algorithm for Air Quality Visualizer and Forecast App to Generate Granular, Real-time, and Predictive Air Quality Information</a:t>
            </a:r>
            <a:r>
              <a:rPr lang="en-GB" sz="1600" dirty="0">
                <a:solidFill>
                  <a:srgbClr val="202729"/>
                </a:solidFill>
                <a:latin typeface="+mn-lt"/>
                <a:ea typeface="Google Sans Medium"/>
                <a:cs typeface="Google Sans Medium"/>
                <a:sym typeface="Google Sans Medium"/>
              </a:rPr>
              <a:t>  </a:t>
            </a:r>
            <a:endParaRPr sz="1600" dirty="0">
              <a:solidFill>
                <a:srgbClr val="202729"/>
              </a:solidFill>
              <a:latin typeface="+mn-lt"/>
              <a:ea typeface="Google Sans Medium"/>
              <a:cs typeface="Google Sans Medium"/>
              <a:sym typeface="Google Sans Medium"/>
            </a:endParaRPr>
          </a:p>
        </p:txBody>
      </p:sp>
      <p:sp>
        <p:nvSpPr>
          <p:cNvPr id="57" name="Google Shape;57;p13"/>
          <p:cNvSpPr txBox="1"/>
          <p:nvPr/>
        </p:nvSpPr>
        <p:spPr>
          <a:xfrm>
            <a:off x="310163" y="379413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dirty="0">
                <a:solidFill>
                  <a:srgbClr val="202729"/>
                </a:solidFill>
                <a:latin typeface="Google Sans Medium"/>
                <a:ea typeface="Google Sans Medium"/>
                <a:cs typeface="Google Sans Medium"/>
                <a:sym typeface="Google Sans Medium"/>
              </a:rPr>
              <a:t>Team Leader Name : </a:t>
            </a:r>
            <a:r>
              <a:rPr lang="en-GB" sz="1600" dirty="0">
                <a:solidFill>
                  <a:srgbClr val="202729"/>
                </a:solidFill>
                <a:latin typeface="+mn-lt"/>
                <a:ea typeface="Google Sans Medium"/>
                <a:cs typeface="Google Sans Medium"/>
                <a:sym typeface="Google Sans Medium"/>
              </a:rPr>
              <a:t>Tanmayi Sri Gajjarapu </a:t>
            </a:r>
            <a:endParaRPr sz="1600" dirty="0">
              <a:solidFill>
                <a:srgbClr val="202729"/>
              </a:solidFill>
              <a:latin typeface="+mn-lt"/>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12" name="Google Shape;112;p22"/>
          <p:cNvSpPr txBox="1"/>
          <p:nvPr/>
        </p:nvSpPr>
        <p:spPr>
          <a:xfrm>
            <a:off x="296832" y="692564"/>
            <a:ext cx="7569300" cy="3872001"/>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None/>
            </a:pPr>
            <a:r>
              <a:rPr lang="en-GB" sz="6400" b="1" dirty="0">
                <a:solidFill>
                  <a:schemeClr val="dk1"/>
                </a:solidFill>
                <a:latin typeface="Google Sans Medium"/>
                <a:ea typeface="Google Sans Medium"/>
                <a:cs typeface="Google Sans Medium"/>
                <a:sym typeface="Google Sans Medium"/>
              </a:rPr>
              <a:t>Estimated implementation cost:</a:t>
            </a:r>
          </a:p>
          <a:p>
            <a:pPr marL="0" lvl="0" indent="0" algn="l" rtl="0">
              <a:lnSpc>
                <a:spcPct val="115000"/>
              </a:lnSpc>
              <a:spcBef>
                <a:spcPts val="0"/>
              </a:spcBef>
              <a:spcAft>
                <a:spcPts val="0"/>
              </a:spcAft>
              <a:buNone/>
            </a:pPr>
            <a:endParaRPr lang="en-GB" sz="1600" b="1" dirty="0">
              <a:solidFill>
                <a:schemeClr val="dk1"/>
              </a:solidFill>
              <a:latin typeface="Google Sans Medium"/>
              <a:ea typeface="Google Sans Medium"/>
              <a:cs typeface="Google Sans Medium"/>
              <a:sym typeface="Google Sans Medium"/>
            </a:endParaRPr>
          </a:p>
          <a:p>
            <a:pPr lvl="0">
              <a:lnSpc>
                <a:spcPct val="120000"/>
              </a:lnSpc>
            </a:pPr>
            <a:r>
              <a:rPr lang="en-IN" sz="5600" b="1" dirty="0">
                <a:solidFill>
                  <a:schemeClr val="dk1"/>
                </a:solidFill>
                <a:latin typeface="+mn-lt"/>
                <a:ea typeface="Google Sans Medium"/>
                <a:cs typeface="Google Sans Medium"/>
                <a:sym typeface="Google Sans Medium"/>
              </a:rPr>
              <a:t>Implementation Cost (MVP Level)</a:t>
            </a:r>
          </a:p>
          <a:p>
            <a:pPr lvl="0">
              <a:lnSpc>
                <a:spcPct val="120000"/>
              </a:lnSpc>
            </a:pPr>
            <a:endParaRPr lang="en-IN" sz="5600" b="1" dirty="0">
              <a:solidFill>
                <a:schemeClr val="dk1"/>
              </a:solidFill>
              <a:latin typeface="+mn-lt"/>
              <a:ea typeface="Google Sans Medium"/>
              <a:cs typeface="Google Sans Medium"/>
              <a:sym typeface="Google Sans Medium"/>
            </a:endParaRPr>
          </a:p>
          <a:p>
            <a:pPr lvl="0">
              <a:lnSpc>
                <a:spcPct val="120000"/>
              </a:lnSpc>
            </a:pPr>
            <a:r>
              <a:rPr lang="en-IN" sz="5600" b="1" dirty="0">
                <a:solidFill>
                  <a:schemeClr val="dk1"/>
                </a:solidFill>
                <a:latin typeface="+mn-lt"/>
                <a:ea typeface="Google Sans Medium"/>
                <a:cs typeface="Google Sans Medium"/>
                <a:sym typeface="Google Sans Medium"/>
              </a:rPr>
              <a:t>Development &amp; Tools</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React.js, Flutter, Node.js, Firebase → ₹0 (Free &amp; Open Source)</a:t>
            </a:r>
          </a:p>
          <a:p>
            <a:pPr lvl="0">
              <a:lnSpc>
                <a:spcPct val="120000"/>
              </a:lnSpc>
            </a:pPr>
            <a:r>
              <a:rPr lang="en-IN" sz="5600" b="1" dirty="0">
                <a:solidFill>
                  <a:schemeClr val="dk1"/>
                </a:solidFill>
                <a:latin typeface="+mn-lt"/>
                <a:ea typeface="Google Sans Medium"/>
                <a:cs typeface="Google Sans Medium"/>
                <a:sym typeface="Google Sans Medium"/>
              </a:rPr>
              <a:t>Hosting &amp; Database</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Firebase Hosting, </a:t>
            </a:r>
            <a:r>
              <a:rPr lang="en-IN" sz="5600" dirty="0" err="1">
                <a:solidFill>
                  <a:schemeClr val="dk1"/>
                </a:solidFill>
                <a:latin typeface="+mn-lt"/>
                <a:ea typeface="Google Sans Medium"/>
                <a:cs typeface="Google Sans Medium"/>
                <a:sym typeface="Google Sans Medium"/>
              </a:rPr>
              <a:t>Supabase</a:t>
            </a:r>
            <a:r>
              <a:rPr lang="en-IN" sz="5600" dirty="0">
                <a:solidFill>
                  <a:schemeClr val="dk1"/>
                </a:solidFill>
                <a:latin typeface="+mn-lt"/>
                <a:ea typeface="Google Sans Medium"/>
                <a:cs typeface="Google Sans Medium"/>
                <a:sym typeface="Google Sans Medium"/>
              </a:rPr>
              <a:t> DB → ₹0 (within free tier)</a:t>
            </a:r>
          </a:p>
          <a:p>
            <a:pPr lvl="0">
              <a:lnSpc>
                <a:spcPct val="120000"/>
              </a:lnSpc>
            </a:pPr>
            <a:r>
              <a:rPr lang="en-IN" sz="5600" b="1" dirty="0">
                <a:solidFill>
                  <a:schemeClr val="dk1"/>
                </a:solidFill>
                <a:latin typeface="+mn-lt"/>
                <a:ea typeface="Google Sans Medium"/>
                <a:cs typeface="Google Sans Medium"/>
                <a:sym typeface="Google Sans Medium"/>
              </a:rPr>
              <a:t>APIs &amp; Maps</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Google Maps API (under free limit) → ₹0</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Bhuvan API (Govt-supported) → ₹0</a:t>
            </a:r>
          </a:p>
          <a:p>
            <a:pPr lvl="0">
              <a:lnSpc>
                <a:spcPct val="120000"/>
              </a:lnSpc>
            </a:pPr>
            <a:r>
              <a:rPr lang="en-IN" sz="5600" b="1" dirty="0">
                <a:solidFill>
                  <a:schemeClr val="dk1"/>
                </a:solidFill>
                <a:latin typeface="+mn-lt"/>
                <a:ea typeface="Google Sans Medium"/>
                <a:cs typeface="Google Sans Medium"/>
                <a:sym typeface="Google Sans Medium"/>
              </a:rPr>
              <a:t>AI Forecasting</a:t>
            </a:r>
          </a:p>
          <a:p>
            <a:pPr marL="457200" lvl="0" indent="-457200">
              <a:lnSpc>
                <a:spcPct val="120000"/>
              </a:lnSpc>
              <a:buFont typeface="Arial" panose="020B0604020202020204" pitchFamily="34" charset="0"/>
              <a:buChar char="•"/>
            </a:pPr>
            <a:r>
              <a:rPr lang="en-IN" sz="5600" dirty="0" err="1">
                <a:solidFill>
                  <a:schemeClr val="dk1"/>
                </a:solidFill>
                <a:latin typeface="+mn-lt"/>
                <a:ea typeface="Google Sans Medium"/>
                <a:cs typeface="Google Sans Medium"/>
                <a:sym typeface="Google Sans Medium"/>
              </a:rPr>
              <a:t>TensorFlowLite</a:t>
            </a:r>
            <a:r>
              <a:rPr lang="en-IN" sz="5600" dirty="0">
                <a:solidFill>
                  <a:schemeClr val="dk1"/>
                </a:solidFill>
                <a:latin typeface="+mn-lt"/>
                <a:ea typeface="Google Sans Medium"/>
                <a:cs typeface="Google Sans Medium"/>
                <a:sym typeface="Google Sans Medium"/>
              </a:rPr>
              <a:t> (free)</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Hugging Face API (optional) → ₹750/month (if used)</a:t>
            </a:r>
          </a:p>
          <a:p>
            <a:pPr lvl="0">
              <a:lnSpc>
                <a:spcPct val="120000"/>
              </a:lnSpc>
            </a:pPr>
            <a:r>
              <a:rPr lang="en-IN" sz="5600" b="1" dirty="0">
                <a:solidFill>
                  <a:schemeClr val="dk1"/>
                </a:solidFill>
                <a:latin typeface="+mn-lt"/>
                <a:ea typeface="Google Sans Medium"/>
                <a:cs typeface="Google Sans Medium"/>
                <a:sym typeface="Google Sans Medium"/>
              </a:rPr>
              <a:t>Alerts &amp; SMS</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Firebase Push Notifications → ₹0</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Twilio or SMS Gateway → ~₹0.40/SMS  </a:t>
            </a:r>
          </a:p>
          <a:p>
            <a:pPr marL="457200" lvl="0" indent="-457200">
              <a:lnSpc>
                <a:spcPct val="120000"/>
              </a:lnSpc>
              <a:buFont typeface="Arial" panose="020B0604020202020204" pitchFamily="34" charset="0"/>
              <a:buChar char="•"/>
            </a:pPr>
            <a:r>
              <a:rPr lang="en-IN" sz="5600" dirty="0">
                <a:solidFill>
                  <a:schemeClr val="dk1"/>
                </a:solidFill>
                <a:latin typeface="+mn-lt"/>
                <a:ea typeface="Google Sans Medium"/>
                <a:cs typeface="Google Sans Medium"/>
                <a:sym typeface="Google Sans Medium"/>
              </a:rPr>
              <a:t>(Example: 500 SMS/month → ₹200)</a:t>
            </a:r>
          </a:p>
          <a:p>
            <a:pPr lvl="0">
              <a:lnSpc>
                <a:spcPct val="120000"/>
              </a:lnSpc>
            </a:pPr>
            <a:r>
              <a:rPr lang="en-IN" sz="5600" dirty="0">
                <a:solidFill>
                  <a:schemeClr val="dk1"/>
                </a:solidFill>
                <a:latin typeface="+mn-lt"/>
                <a:ea typeface="Google Sans Medium"/>
                <a:cs typeface="Google Sans Medium"/>
                <a:sym typeface="Google Sans Medium"/>
              </a:rPr>
              <a:t>Total Estimated Monthly Cost: ₹950 to ₹1,250</a:t>
            </a:r>
            <a:endParaRPr sz="5600" dirty="0">
              <a:solidFill>
                <a:schemeClr val="dk1"/>
              </a:solidFill>
              <a:latin typeface="+mn-lt"/>
              <a:ea typeface="Google Sans Medium"/>
              <a:cs typeface="Google Sans Medium"/>
              <a:sym typeface="Google Sans Medium"/>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title="Artboard eee– 2.png"/>
          <p:cNvPicPr preferRelativeResize="0"/>
          <p:nvPr/>
        </p:nvPicPr>
        <p:blipFill rotWithShape="1">
          <a:blip r:embed="rId3">
            <a:alphaModFix/>
          </a:blip>
          <a:srcRect/>
          <a:stretch/>
        </p:blipFill>
        <p:spPr>
          <a:xfrm>
            <a:off x="0" y="-1"/>
            <a:ext cx="9144008" cy="5143501"/>
          </a:xfrm>
          <a:prstGeom prst="rect">
            <a:avLst/>
          </a:prstGeom>
          <a:noFill/>
          <a:ln>
            <a:noFill/>
          </a:ln>
        </p:spPr>
      </p:pic>
      <p:sp>
        <p:nvSpPr>
          <p:cNvPr id="3" name="TextBox 2">
            <a:extLst>
              <a:ext uri="{FF2B5EF4-FFF2-40B4-BE49-F238E27FC236}">
                <a16:creationId xmlns:a16="http://schemas.microsoft.com/office/drawing/2014/main" id="{B42C0D55-4FAB-244D-A88B-DCC870AF26D9}"/>
              </a:ext>
            </a:extLst>
          </p:cNvPr>
          <p:cNvSpPr txBox="1"/>
          <p:nvPr/>
        </p:nvSpPr>
        <p:spPr>
          <a:xfrm>
            <a:off x="858645" y="725090"/>
            <a:ext cx="6620106" cy="3877985"/>
          </a:xfrm>
          <a:prstGeom prst="rect">
            <a:avLst/>
          </a:prstGeom>
          <a:noFill/>
        </p:spPr>
        <p:txBody>
          <a:bodyPr wrap="square">
            <a:spAutoFit/>
          </a:bodyPr>
          <a:lstStyle/>
          <a:p>
            <a:r>
              <a:rPr lang="en-IN" dirty="0"/>
              <a:t> </a:t>
            </a:r>
            <a:r>
              <a:rPr lang="en-IN" sz="1600" dirty="0"/>
              <a:t>✅ </a:t>
            </a:r>
            <a:r>
              <a:rPr lang="en-IN" sz="1600" b="1" dirty="0"/>
              <a:t>Impact &amp; Reach</a:t>
            </a:r>
          </a:p>
          <a:p>
            <a:endParaRPr lang="en-IN" sz="1600" b="1" dirty="0"/>
          </a:p>
          <a:p>
            <a:r>
              <a:rPr lang="en-IN" dirty="0"/>
              <a:t>Our solution has the potential to reach *millions of people* in India’s villages, semi-urban towns, and underserved areas. By delivering hyperlocal air quality data even where ground stations are missing, we help people make safer daily choices. Schools, hospitals, and Panchayats can act faster with clear, real-time alerts and health recommendations. Display boards, offline access, and voice or SMS tools ensure that even people without smartphones or stable internet benefit.</a:t>
            </a:r>
          </a:p>
          <a:p>
            <a:endParaRPr lang="en-IN" dirty="0"/>
          </a:p>
          <a:p>
            <a:r>
              <a:rPr lang="en-US" dirty="0"/>
              <a:t>✅ </a:t>
            </a:r>
            <a:r>
              <a:rPr lang="en-US" sz="1600" b="1" dirty="0"/>
              <a:t>Conclusion</a:t>
            </a:r>
          </a:p>
          <a:p>
            <a:endParaRPr lang="en-US" sz="1600" b="1" dirty="0"/>
          </a:p>
          <a:p>
            <a:r>
              <a:rPr lang="en-US" dirty="0"/>
              <a:t>By combining satellite data, smart forecasting, pin-code search, and easy community access, we bridge the urban–rural gap for air quality information. Our goal is to empower every citizen with the knowledge to protect their health and surroundings. With ISRO’s support, we can turn this vision into reality and make clean air data truly universal for India’s future.</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4" title="Artboard eee– 3.png"/>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63" name="Google Shape;63;p14"/>
          <p:cNvSpPr txBox="1"/>
          <p:nvPr/>
        </p:nvSpPr>
        <p:spPr>
          <a:xfrm>
            <a:off x="3370500" y="702175"/>
            <a:ext cx="2403000" cy="4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1018"/>
              <a:buNone/>
            </a:pPr>
            <a:r>
              <a:rPr lang="en-GB" sz="2050" b="1" dirty="0">
                <a:solidFill>
                  <a:schemeClr val="dk1"/>
                </a:solidFill>
                <a:latin typeface="Google Sans Medium"/>
                <a:ea typeface="Google Sans Medium"/>
                <a:cs typeface="Google Sans Medium"/>
                <a:sym typeface="Google Sans Medium"/>
              </a:rPr>
              <a:t>Team Members</a:t>
            </a:r>
            <a:endParaRPr sz="2050" b="1" dirty="0">
              <a:solidFill>
                <a:schemeClr val="dk1"/>
              </a:solidFill>
              <a:latin typeface="Google Sans Medium"/>
              <a:ea typeface="Google Sans Medium"/>
              <a:cs typeface="Google Sans Medium"/>
              <a:sym typeface="Google Sans Medium"/>
            </a:endParaRPr>
          </a:p>
        </p:txBody>
      </p:sp>
      <p:graphicFrame>
        <p:nvGraphicFramePr>
          <p:cNvPr id="64" name="Google Shape;64;p14"/>
          <p:cNvGraphicFramePr/>
          <p:nvPr>
            <p:extLst>
              <p:ext uri="{D42A27DB-BD31-4B8C-83A1-F6EECF244321}">
                <p14:modId xmlns:p14="http://schemas.microsoft.com/office/powerpoint/2010/main" val="2916122755"/>
              </p:ext>
            </p:extLst>
          </p:nvPr>
        </p:nvGraphicFramePr>
        <p:xfrm>
          <a:off x="952500" y="1329450"/>
          <a:ext cx="7239000" cy="3589950"/>
        </p:xfrm>
        <a:graphic>
          <a:graphicData uri="http://schemas.openxmlformats.org/drawingml/2006/table">
            <a:tbl>
              <a:tblPr>
                <a:noFill/>
                <a:tableStyleId>{91EF8B62-F614-4036-A861-A44EC15901B7}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794975">
                <a:tc>
                  <a:txBody>
                    <a:bodyPr/>
                    <a:lstStyle/>
                    <a:p>
                      <a:pPr marL="0" lvl="0" indent="0" algn="l" rtl="0">
                        <a:spcBef>
                          <a:spcPts val="0"/>
                        </a:spcBef>
                        <a:spcAft>
                          <a:spcPts val="0"/>
                        </a:spcAft>
                        <a:buNone/>
                      </a:pPr>
                      <a:r>
                        <a:rPr lang="en-GB" dirty="0"/>
                        <a:t>Team Leader: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Name: Tanmayi Sri Gajjarapu</a:t>
                      </a:r>
                      <a:endParaRPr dirty="0"/>
                    </a:p>
                    <a:p>
                      <a:pPr marL="0" lvl="0" indent="0" algn="l" rtl="0">
                        <a:spcBef>
                          <a:spcPts val="0"/>
                        </a:spcBef>
                        <a:spcAft>
                          <a:spcPts val="0"/>
                        </a:spcAft>
                        <a:buNone/>
                      </a:pPr>
                      <a:r>
                        <a:rPr lang="en-GB" dirty="0"/>
                        <a:t>College: CVR College of engineering</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Member-1: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a:t>
                      </a:r>
                      <a:r>
                        <a:rPr lang="en-GB" dirty="0" err="1">
                          <a:solidFill>
                            <a:schemeClr val="dk1"/>
                          </a:solidFill>
                        </a:rPr>
                        <a:t>Akshaini</a:t>
                      </a:r>
                      <a:r>
                        <a:rPr lang="en-GB" dirty="0">
                          <a:solidFill>
                            <a:schemeClr val="dk1"/>
                          </a:solidFill>
                        </a:rPr>
                        <a:t> Sandri</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College: </a:t>
                      </a:r>
                      <a:r>
                        <a:rPr lang="en-GB" dirty="0"/>
                        <a:t>CVR College of engineering</a:t>
                      </a:r>
                      <a:endParaRPr dirty="0">
                        <a:solidFill>
                          <a:schemeClr val="dk1"/>
                        </a:solidFill>
                      </a:endParaRPr>
                    </a:p>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794975">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Member-2: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Gayathri Vanam</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College: </a:t>
                      </a:r>
                      <a:r>
                        <a:rPr lang="en-GB" dirty="0"/>
                        <a:t>CVR College of engineering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Member-3: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a:t>
                      </a:r>
                      <a:r>
                        <a:rPr lang="en-GB" dirty="0" err="1">
                          <a:solidFill>
                            <a:schemeClr val="dk1"/>
                          </a:solidFill>
                        </a:rPr>
                        <a:t>Deekshasri</a:t>
                      </a:r>
                      <a:r>
                        <a:rPr lang="en-GB" dirty="0">
                          <a:solidFill>
                            <a:schemeClr val="dk1"/>
                          </a:solidFill>
                        </a:rPr>
                        <a:t> Bachu</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College: </a:t>
                      </a:r>
                      <a:r>
                        <a:rPr lang="en-GB" dirty="0"/>
                        <a:t>CVR College of engineering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title="Artboard eee– 2.png"/>
          <p:cNvPicPr preferRelativeResize="0"/>
          <p:nvPr/>
        </p:nvPicPr>
        <p:blipFill rotWithShape="1">
          <a:blip r:embed="rId3">
            <a:alphaModFix/>
          </a:blip>
          <a:srcRect/>
          <a:stretch/>
        </p:blipFill>
        <p:spPr>
          <a:xfrm>
            <a:off x="0" y="7434"/>
            <a:ext cx="9144008" cy="5143501"/>
          </a:xfrm>
          <a:prstGeom prst="rect">
            <a:avLst/>
          </a:prstGeom>
          <a:noFill/>
          <a:ln>
            <a:noFill/>
          </a:ln>
        </p:spPr>
      </p:pic>
      <p:sp>
        <p:nvSpPr>
          <p:cNvPr id="70" name="Google Shape;70;p15"/>
          <p:cNvSpPr txBox="1"/>
          <p:nvPr/>
        </p:nvSpPr>
        <p:spPr>
          <a:xfrm>
            <a:off x="895547" y="908154"/>
            <a:ext cx="6992082" cy="3433387"/>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018"/>
              <a:buNone/>
            </a:pPr>
            <a:r>
              <a:rPr lang="en-GB" sz="1600" b="1" dirty="0">
                <a:solidFill>
                  <a:schemeClr val="dk1"/>
                </a:solidFill>
                <a:latin typeface="Google Sans Medium"/>
                <a:ea typeface="Google Sans Medium"/>
                <a:cs typeface="Google Sans Medium"/>
                <a:sym typeface="Google Sans Medium"/>
              </a:rPr>
              <a:t>Brief about the Idea:</a:t>
            </a:r>
          </a:p>
          <a:p>
            <a:pPr lvl="0">
              <a:lnSpc>
                <a:spcPct val="115000"/>
              </a:lnSpc>
              <a:spcAft>
                <a:spcPts val="1200"/>
              </a:spcAft>
              <a:buSzPts val="1018"/>
            </a:pPr>
            <a:r>
              <a:rPr lang="en-US" dirty="0"/>
              <a:t>Our idea is to create an inclusive Air Quality Visualizer and Forecast App that helps underserved regions in India access crucial data. Unlike standard AQI apps that focus on metro cities with ground stations, our solution uses satellite data, local weather, and smart algorithms to offer detailed AQI information even for the smallest villages. Users can find updates through pin-code searches, receive voice alerts in local languages, and access SMS for those without smartphones. The app includes offline modes and community display boards, ensuring that people without internet access or smartphones can still benefit. Additionally, the app forecasts air quality for the next 24 to 72 hours, provides health tips, and offers APIs for schools, hospitals, and local organizations to respond during high pollution events.</a:t>
            </a:r>
            <a:r>
              <a:rPr lang="en-US" dirty="0">
                <a:solidFill>
                  <a:schemeClr val="dk1"/>
                </a:solidFill>
                <a:latin typeface="+mn-lt"/>
                <a:ea typeface="Google Sans Medium"/>
                <a:cs typeface="Google Sans Medium"/>
                <a:sym typeface="Google Sans Medium"/>
              </a:rPr>
              <a:t>.</a:t>
            </a:r>
            <a:endParaRPr dirty="0">
              <a:solidFill>
                <a:schemeClr val="dk1"/>
              </a:solidFill>
              <a:latin typeface="+mn-lt"/>
              <a:ea typeface="Google Sans Medium"/>
              <a:cs typeface="Google Sans Medium"/>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76" name="Google Shape;76;p16"/>
          <p:cNvSpPr txBox="1"/>
          <p:nvPr/>
        </p:nvSpPr>
        <p:spPr>
          <a:xfrm>
            <a:off x="840060" y="915589"/>
            <a:ext cx="6765072" cy="3596938"/>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254"/>
              <a:buNone/>
            </a:pPr>
            <a:r>
              <a:rPr lang="en-GB" sz="1600" b="1" dirty="0">
                <a:solidFill>
                  <a:schemeClr val="dk1"/>
                </a:solidFill>
                <a:latin typeface="Google Sans Medium"/>
                <a:ea typeface="Google Sans Medium"/>
                <a:cs typeface="Google Sans Medium"/>
                <a:sym typeface="Google Sans Medium"/>
              </a:rPr>
              <a:t>Opportunity should be able to explain the following:</a:t>
            </a:r>
          </a:p>
          <a:p>
            <a:pPr marL="0" lvl="0" indent="0" algn="l" rtl="0">
              <a:lnSpc>
                <a:spcPct val="115000"/>
              </a:lnSpc>
              <a:spcBef>
                <a:spcPts val="0"/>
              </a:spcBef>
              <a:spcAft>
                <a:spcPts val="0"/>
              </a:spcAft>
              <a:buSzPts val="254"/>
              <a:buNone/>
            </a:pPr>
            <a:endParaRPr lang="en-GB" sz="1600" b="1" dirty="0">
              <a:solidFill>
                <a:schemeClr val="dk1"/>
              </a:solidFill>
              <a:latin typeface="Google Sans Medium"/>
              <a:ea typeface="Google Sans Medium"/>
              <a:cs typeface="Google Sans Medium"/>
              <a:sym typeface="Google Sans Medium"/>
            </a:endParaRPr>
          </a:p>
          <a:p>
            <a:r>
              <a:rPr lang="en-US" b="1" dirty="0"/>
              <a:t>Different from Existing Solutions </a:t>
            </a:r>
          </a:p>
          <a:p>
            <a:pPr marL="285750" indent="-285750">
              <a:buFont typeface="Arial" panose="020B0604020202020204" pitchFamily="34" charset="0"/>
              <a:buChar char="•"/>
            </a:pPr>
            <a:r>
              <a:rPr lang="en-US" dirty="0"/>
              <a:t>Works for rural areas using satellite and pin-code AQI. </a:t>
            </a:r>
          </a:p>
          <a:p>
            <a:pPr marL="285750" indent="-285750">
              <a:buFont typeface="Arial" panose="020B0604020202020204" pitchFamily="34" charset="0"/>
              <a:buChar char="•"/>
            </a:pPr>
            <a:r>
              <a:rPr lang="en-US" dirty="0"/>
              <a:t>Offers voice and SMS access, not just smartphone apps.</a:t>
            </a:r>
          </a:p>
          <a:p>
            <a:endParaRPr lang="en-US" dirty="0"/>
          </a:p>
          <a:p>
            <a:r>
              <a:rPr lang="en-US" b="1" dirty="0"/>
              <a:t>How It Solves the Problem </a:t>
            </a:r>
          </a:p>
          <a:p>
            <a:pPr marL="285750" indent="-285750">
              <a:buFont typeface="Arial" panose="020B0604020202020204" pitchFamily="34" charset="0"/>
              <a:buChar char="•"/>
            </a:pPr>
            <a:r>
              <a:rPr lang="en-US" dirty="0"/>
              <a:t>Brings real-time and predictive AQI to underserved regions. </a:t>
            </a:r>
          </a:p>
          <a:p>
            <a:pPr marL="285750" indent="-285750">
              <a:buFont typeface="Arial" panose="020B0604020202020204" pitchFamily="34" charset="0"/>
              <a:buChar char="•"/>
            </a:pPr>
            <a:r>
              <a:rPr lang="en-US" dirty="0"/>
              <a:t>Provides health alerts, emergency mode and community tools.</a:t>
            </a:r>
          </a:p>
          <a:p>
            <a:endParaRPr lang="en-US" dirty="0"/>
          </a:p>
          <a:p>
            <a:r>
              <a:rPr lang="en-US" b="1" dirty="0"/>
              <a:t>USP</a:t>
            </a:r>
            <a:r>
              <a:rPr lang="en-US" dirty="0"/>
              <a:t> </a:t>
            </a:r>
          </a:p>
          <a:p>
            <a:r>
              <a:rPr lang="en-US" dirty="0"/>
              <a:t>An inclusive, hyperlocal AQI platform using satellite data and AI; designed for rural Bharat to protect health and raise awareness.</a:t>
            </a:r>
            <a:endParaRPr lang="en-IN" dirty="0"/>
          </a:p>
          <a:p>
            <a:pPr marL="0" lvl="0" indent="0" algn="l" rtl="0">
              <a:lnSpc>
                <a:spcPct val="115000"/>
              </a:lnSpc>
              <a:spcBef>
                <a:spcPts val="0"/>
              </a:spcBef>
              <a:spcAft>
                <a:spcPts val="0"/>
              </a:spcAft>
              <a:buSzPts val="254"/>
              <a:buNone/>
            </a:pPr>
            <a:endParaRPr sz="1600" b="1"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SzPct val="61666"/>
              <a:buNone/>
            </a:pPr>
            <a:endParaRPr sz="1650" dirty="0">
              <a:solidFill>
                <a:schemeClr val="dk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82" name="Google Shape;82;p17"/>
          <p:cNvSpPr txBox="1"/>
          <p:nvPr/>
        </p:nvSpPr>
        <p:spPr>
          <a:xfrm>
            <a:off x="497553" y="840653"/>
            <a:ext cx="8259871" cy="375365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1600" b="1" dirty="0">
                <a:solidFill>
                  <a:schemeClr val="dk1"/>
                </a:solidFill>
                <a:latin typeface="Google Sans Medium"/>
                <a:ea typeface="Google Sans Medium"/>
                <a:cs typeface="Google Sans Medium"/>
                <a:sym typeface="Google Sans Medium"/>
              </a:rPr>
              <a:t>List of features offered by the solution</a:t>
            </a:r>
          </a:p>
          <a:p>
            <a:pPr marL="0" lvl="0" indent="0" algn="l" rtl="0">
              <a:lnSpc>
                <a:spcPct val="150000"/>
              </a:lnSpc>
              <a:spcBef>
                <a:spcPts val="0"/>
              </a:spcBef>
              <a:spcAft>
                <a:spcPts val="0"/>
              </a:spcAft>
              <a:buNone/>
            </a:pPr>
            <a:endParaRPr sz="1600" b="1" dirty="0">
              <a:solidFill>
                <a:schemeClr val="dk1"/>
              </a:solidFill>
              <a:latin typeface="Google Sans Medium"/>
              <a:ea typeface="Google Sans Medium"/>
              <a:cs typeface="Google Sans Medium"/>
              <a:sym typeface="Google Sans Medium"/>
            </a:endParaRPr>
          </a:p>
          <a:p>
            <a:r>
              <a:rPr lang="en-IN" dirty="0"/>
              <a:t>📡</a:t>
            </a:r>
            <a:r>
              <a:rPr lang="en-US" dirty="0"/>
              <a:t>Satellite and Ground AQI Integration </a:t>
            </a:r>
            <a:br>
              <a:rPr lang="en-IN" dirty="0"/>
            </a:br>
            <a:r>
              <a:rPr lang="en-IN" dirty="0"/>
              <a:t>📍 Pin-Code Based AQI Access</a:t>
            </a:r>
            <a:br>
              <a:rPr lang="en-IN" dirty="0"/>
            </a:br>
            <a:r>
              <a:rPr lang="en-IN" dirty="0"/>
              <a:t>🔮 72-Hour Forecasting with AI</a:t>
            </a:r>
            <a:br>
              <a:rPr lang="en-IN" dirty="0"/>
            </a:br>
            <a:r>
              <a:rPr lang="en-IN" dirty="0"/>
              <a:t>🩺 Health Tips Based on AQI Levels</a:t>
            </a:r>
            <a:br>
              <a:rPr lang="en-IN" dirty="0"/>
            </a:br>
            <a:r>
              <a:rPr lang="en-IN" dirty="0"/>
              <a:t>🗣️ Voice Alerts in Local Languages</a:t>
            </a:r>
            <a:br>
              <a:rPr lang="en-IN" dirty="0"/>
            </a:br>
            <a:r>
              <a:rPr lang="en-IN" dirty="0"/>
              <a:t>📲 SMS-Based AQI for Offline Users</a:t>
            </a:r>
            <a:br>
              <a:rPr lang="en-IN" dirty="0"/>
            </a:br>
            <a:r>
              <a:rPr lang="en-IN" dirty="0"/>
              <a:t>🚨 Emergency Protocol Mode</a:t>
            </a:r>
            <a:br>
              <a:rPr lang="en-IN" dirty="0"/>
            </a:br>
            <a:r>
              <a:rPr lang="en-IN" dirty="0"/>
              <a:t>🏫 School &amp; Hospital Dashboards (via API)</a:t>
            </a:r>
            <a:br>
              <a:rPr lang="en-IN" dirty="0"/>
            </a:br>
            <a:r>
              <a:rPr lang="en-IN" dirty="0"/>
              <a:t>📷 Pollution Reporting via Photos</a:t>
            </a:r>
            <a:br>
              <a:rPr lang="en-IN" dirty="0"/>
            </a:br>
            <a:r>
              <a:rPr lang="en-IN" dirty="0"/>
              <a:t>🔥 Source Mapping: Traffic, Industry, Crop Fires</a:t>
            </a:r>
            <a:br>
              <a:rPr lang="en-IN" dirty="0"/>
            </a:br>
            <a:r>
              <a:rPr lang="en-IN" dirty="0"/>
              <a:t>💡 </a:t>
            </a:r>
            <a:r>
              <a:rPr lang="en-US" dirty="0"/>
              <a:t>Designed for accessibility, real-time awareness, and community participation; especially in rural and underserved areas. </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8"/>
          <p:cNvSpPr txBox="1"/>
          <p:nvPr/>
        </p:nvSpPr>
        <p:spPr>
          <a:xfrm>
            <a:off x="326568" y="224213"/>
            <a:ext cx="7569300" cy="489465"/>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b="1" dirty="0">
                <a:solidFill>
                  <a:schemeClr val="dk1"/>
                </a:solidFill>
                <a:latin typeface="Google Sans Medium"/>
                <a:ea typeface="Google Sans Medium"/>
                <a:cs typeface="Google Sans Medium"/>
                <a:sym typeface="Google Sans Medium"/>
              </a:rPr>
              <a:t>Process flow diagram or Use-case diagram</a:t>
            </a:r>
          </a:p>
          <a:p>
            <a:pPr marL="0" lvl="0" indent="0" algn="l" rtl="0">
              <a:lnSpc>
                <a:spcPct val="115000"/>
              </a:lnSpc>
              <a:spcBef>
                <a:spcPts val="0"/>
              </a:spcBef>
              <a:spcAft>
                <a:spcPts val="0"/>
              </a:spcAft>
              <a:buNone/>
            </a:pPr>
            <a:endParaRPr sz="1600" b="1" dirty="0">
              <a:solidFill>
                <a:schemeClr val="dk1"/>
              </a:solidFill>
              <a:latin typeface="Google Sans Medium"/>
              <a:ea typeface="Google Sans Medium"/>
              <a:cs typeface="Google Sans Medium"/>
              <a:sym typeface="Google Sans Medium"/>
            </a:endParaRPr>
          </a:p>
        </p:txBody>
      </p:sp>
      <p:pic>
        <p:nvPicPr>
          <p:cNvPr id="7" name="Picture 6">
            <a:extLst>
              <a:ext uri="{FF2B5EF4-FFF2-40B4-BE49-F238E27FC236}">
                <a16:creationId xmlns:a16="http://schemas.microsoft.com/office/drawing/2014/main" id="{D35F98BC-84C9-4EAF-D83A-7FE8BF4A7F45}"/>
              </a:ext>
            </a:extLst>
          </p:cNvPr>
          <p:cNvPicPr>
            <a:picLocks noChangeAspect="1"/>
          </p:cNvPicPr>
          <p:nvPr/>
        </p:nvPicPr>
        <p:blipFill>
          <a:blip r:embed="rId3"/>
          <a:stretch>
            <a:fillRect/>
          </a:stretch>
        </p:blipFill>
        <p:spPr>
          <a:xfrm>
            <a:off x="2188562" y="608070"/>
            <a:ext cx="4011516" cy="4311217"/>
          </a:xfrm>
          <a:prstGeom prst="rect">
            <a:avLst/>
          </a:prstGeom>
          <a:solidFill>
            <a:schemeClr val="tx1"/>
          </a:solid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94" name="Google Shape;94;p19"/>
          <p:cNvSpPr txBox="1"/>
          <p:nvPr/>
        </p:nvSpPr>
        <p:spPr>
          <a:xfrm>
            <a:off x="311700" y="662828"/>
            <a:ext cx="7569300" cy="56380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b="1" dirty="0">
                <a:solidFill>
                  <a:schemeClr val="dk1"/>
                </a:solidFill>
                <a:latin typeface="Google Sans Medium"/>
                <a:ea typeface="Google Sans Medium"/>
                <a:cs typeface="Google Sans Medium"/>
                <a:sym typeface="Google Sans Medium"/>
              </a:rPr>
              <a:t>Wireframes/Mock diagrams of the proposed solution </a:t>
            </a:r>
            <a:endParaRPr sz="1600" b="1" dirty="0">
              <a:solidFill>
                <a:schemeClr val="dk1"/>
              </a:solidFill>
              <a:latin typeface="Google Sans Medium"/>
              <a:ea typeface="Google Sans Medium"/>
              <a:cs typeface="Google Sans Medium"/>
              <a:sym typeface="Google Sans Medium"/>
            </a:endParaRPr>
          </a:p>
        </p:txBody>
      </p:sp>
      <p:pic>
        <p:nvPicPr>
          <p:cNvPr id="3" name="Picture 2">
            <a:extLst>
              <a:ext uri="{FF2B5EF4-FFF2-40B4-BE49-F238E27FC236}">
                <a16:creationId xmlns:a16="http://schemas.microsoft.com/office/drawing/2014/main" id="{D1A2126C-0DA0-EA02-5C2C-59FEEAAFA127}"/>
              </a:ext>
            </a:extLst>
          </p:cNvPr>
          <p:cNvPicPr>
            <a:picLocks noChangeAspect="1"/>
          </p:cNvPicPr>
          <p:nvPr/>
        </p:nvPicPr>
        <p:blipFill>
          <a:blip r:embed="rId4"/>
          <a:stretch>
            <a:fillRect/>
          </a:stretch>
        </p:blipFill>
        <p:spPr>
          <a:xfrm>
            <a:off x="721810" y="1226634"/>
            <a:ext cx="7002269" cy="35683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311700" y="662828"/>
            <a:ext cx="7569300" cy="44486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None/>
            </a:pPr>
            <a:r>
              <a:rPr lang="en-GB" sz="1600" b="1" dirty="0">
                <a:solidFill>
                  <a:schemeClr val="dk1"/>
                </a:solidFill>
                <a:latin typeface="Google Sans Medium"/>
                <a:ea typeface="Google Sans Medium"/>
                <a:cs typeface="Google Sans Medium"/>
                <a:sym typeface="Google Sans Medium"/>
              </a:rPr>
              <a:t>Architecture diagram of the proposed solution</a:t>
            </a:r>
            <a:endParaRPr sz="1600" b="1"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None/>
            </a:pPr>
            <a:endParaRPr sz="1600" b="1" dirty="0">
              <a:solidFill>
                <a:schemeClr val="dk1"/>
              </a:solidFill>
              <a:latin typeface="Google Sans Medium"/>
              <a:ea typeface="Google Sans Medium"/>
              <a:cs typeface="Google Sans Medium"/>
              <a:sym typeface="Google Sans Medium"/>
            </a:endParaRPr>
          </a:p>
        </p:txBody>
      </p:sp>
      <p:pic>
        <p:nvPicPr>
          <p:cNvPr id="3" name="Picture 2">
            <a:extLst>
              <a:ext uri="{FF2B5EF4-FFF2-40B4-BE49-F238E27FC236}">
                <a16:creationId xmlns:a16="http://schemas.microsoft.com/office/drawing/2014/main" id="{07FEEFEC-42E1-DE6D-1A60-A5A28C9C1C57}"/>
              </a:ext>
            </a:extLst>
          </p:cNvPr>
          <p:cNvPicPr>
            <a:picLocks noChangeAspect="1"/>
          </p:cNvPicPr>
          <p:nvPr/>
        </p:nvPicPr>
        <p:blipFill>
          <a:blip r:embed="rId4"/>
          <a:stretch>
            <a:fillRect/>
          </a:stretch>
        </p:blipFill>
        <p:spPr>
          <a:xfrm>
            <a:off x="714375" y="1018478"/>
            <a:ext cx="7715250" cy="37616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6" name="Google Shape;106;p21"/>
          <p:cNvSpPr txBox="1"/>
          <p:nvPr/>
        </p:nvSpPr>
        <p:spPr>
          <a:xfrm>
            <a:off x="460382" y="893286"/>
            <a:ext cx="7569300" cy="2570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b="1" dirty="0">
                <a:solidFill>
                  <a:schemeClr val="dk1"/>
                </a:solidFill>
                <a:latin typeface="Google Sans Medium"/>
                <a:ea typeface="Google Sans Medium"/>
                <a:cs typeface="Google Sans Medium"/>
                <a:sym typeface="Google Sans Medium"/>
              </a:rPr>
              <a:t>Technologies to be used in the solution:</a:t>
            </a:r>
          </a:p>
          <a:p>
            <a:pPr marL="0" lvl="0" indent="0" algn="l" rtl="0">
              <a:lnSpc>
                <a:spcPct val="115000"/>
              </a:lnSpc>
              <a:spcBef>
                <a:spcPts val="0"/>
              </a:spcBef>
              <a:spcAft>
                <a:spcPts val="0"/>
              </a:spcAft>
              <a:buNone/>
            </a:pPr>
            <a:endParaRPr lang="en-GB" sz="1600" b="1"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0"/>
              </a:spcBef>
              <a:spcAft>
                <a:spcPts val="0"/>
              </a:spcAft>
              <a:buNone/>
            </a:pPr>
            <a:endParaRPr sz="1600" b="1" dirty="0">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graphicFrame>
        <p:nvGraphicFramePr>
          <p:cNvPr id="2" name="Table 1">
            <a:extLst>
              <a:ext uri="{FF2B5EF4-FFF2-40B4-BE49-F238E27FC236}">
                <a16:creationId xmlns:a16="http://schemas.microsoft.com/office/drawing/2014/main" id="{2F0C2C90-0E5C-6538-6556-09AC65E549EF}"/>
              </a:ext>
            </a:extLst>
          </p:cNvPr>
          <p:cNvGraphicFramePr>
            <a:graphicFrameLocks noGrp="1"/>
          </p:cNvGraphicFramePr>
          <p:nvPr/>
        </p:nvGraphicFramePr>
        <p:xfrm>
          <a:off x="311150" y="1489075"/>
          <a:ext cx="8521700" cy="2743200"/>
        </p:xfrm>
        <a:graphic>
          <a:graphicData uri="http://schemas.openxmlformats.org/drawingml/2006/table">
            <a:tbl>
              <a:tblPr/>
              <a:tblGrid>
                <a:gridCol w="4260850">
                  <a:extLst>
                    <a:ext uri="{9D8B030D-6E8A-4147-A177-3AD203B41FA5}">
                      <a16:colId xmlns:a16="http://schemas.microsoft.com/office/drawing/2014/main" val="2037700040"/>
                    </a:ext>
                  </a:extLst>
                </a:gridCol>
                <a:gridCol w="4260850">
                  <a:extLst>
                    <a:ext uri="{9D8B030D-6E8A-4147-A177-3AD203B41FA5}">
                      <a16:colId xmlns:a16="http://schemas.microsoft.com/office/drawing/2014/main" val="3415209174"/>
                    </a:ext>
                  </a:extLst>
                </a:gridCol>
              </a:tblGrid>
              <a:tr h="0">
                <a:tc>
                  <a:txBody>
                    <a:bodyPr/>
                    <a:lstStyle/>
                    <a:p>
                      <a:pPr>
                        <a:buNone/>
                      </a:pPr>
                      <a:r>
                        <a:rPr lang="en-IN"/>
                        <a:t>Layer</a:t>
                      </a:r>
                    </a:p>
                  </a:txBody>
                  <a:tcPr anchor="ctr">
                    <a:lnL>
                      <a:noFill/>
                    </a:lnL>
                    <a:lnR>
                      <a:noFill/>
                    </a:lnR>
                    <a:lnT>
                      <a:noFill/>
                    </a:lnT>
                    <a:lnB>
                      <a:noFill/>
                    </a:lnB>
                    <a:noFill/>
                  </a:tcPr>
                </a:tc>
                <a:tc>
                  <a:txBody>
                    <a:bodyPr/>
                    <a:lstStyle/>
                    <a:p>
                      <a:pPr>
                        <a:buNone/>
                      </a:pPr>
                      <a:r>
                        <a:rPr lang="en-IN"/>
                        <a:t>Tools &amp; Technologies</a:t>
                      </a:r>
                    </a:p>
                  </a:txBody>
                  <a:tcPr anchor="ctr">
                    <a:lnL>
                      <a:noFill/>
                    </a:lnL>
                    <a:lnR>
                      <a:noFill/>
                    </a:lnR>
                    <a:lnT>
                      <a:noFill/>
                    </a:lnT>
                    <a:lnB>
                      <a:noFill/>
                    </a:lnB>
                    <a:noFill/>
                  </a:tcPr>
                </a:tc>
                <a:extLst>
                  <a:ext uri="{0D108BD9-81ED-4DB2-BD59-A6C34878D82A}">
                    <a16:rowId xmlns:a16="http://schemas.microsoft.com/office/drawing/2014/main" val="1244243190"/>
                  </a:ext>
                </a:extLst>
              </a:tr>
              <a:tr h="0">
                <a:tc>
                  <a:txBody>
                    <a:bodyPr/>
                    <a:lstStyle/>
                    <a:p>
                      <a:pPr>
                        <a:buNone/>
                      </a:pPr>
                      <a:r>
                        <a:rPr lang="en-IN"/>
                        <a:t>💻 Frontend</a:t>
                      </a:r>
                    </a:p>
                  </a:txBody>
                  <a:tcPr anchor="ctr">
                    <a:lnL>
                      <a:noFill/>
                    </a:lnL>
                    <a:lnR>
                      <a:noFill/>
                    </a:lnR>
                    <a:lnT>
                      <a:noFill/>
                    </a:lnT>
                    <a:lnB>
                      <a:noFill/>
                    </a:lnB>
                    <a:noFill/>
                  </a:tcPr>
                </a:tc>
                <a:tc>
                  <a:txBody>
                    <a:bodyPr/>
                    <a:lstStyle/>
                    <a:p>
                      <a:pPr>
                        <a:buNone/>
                      </a:pPr>
                      <a:r>
                        <a:rPr lang="en-IN"/>
                        <a:t>React.js / Flutter</a:t>
                      </a:r>
                    </a:p>
                  </a:txBody>
                  <a:tcPr anchor="ctr">
                    <a:lnL>
                      <a:noFill/>
                    </a:lnL>
                    <a:lnR>
                      <a:noFill/>
                    </a:lnR>
                    <a:lnT>
                      <a:noFill/>
                    </a:lnT>
                    <a:lnB>
                      <a:noFill/>
                    </a:lnB>
                    <a:noFill/>
                  </a:tcPr>
                </a:tc>
                <a:extLst>
                  <a:ext uri="{0D108BD9-81ED-4DB2-BD59-A6C34878D82A}">
                    <a16:rowId xmlns:a16="http://schemas.microsoft.com/office/drawing/2014/main" val="3760270810"/>
                  </a:ext>
                </a:extLst>
              </a:tr>
              <a:tr h="0">
                <a:tc>
                  <a:txBody>
                    <a:bodyPr/>
                    <a:lstStyle/>
                    <a:p>
                      <a:pPr>
                        <a:buNone/>
                      </a:pPr>
                      <a:r>
                        <a:rPr lang="en-IN"/>
                        <a:t>🔧 Backend</a:t>
                      </a:r>
                    </a:p>
                  </a:txBody>
                  <a:tcPr anchor="ctr">
                    <a:lnL>
                      <a:noFill/>
                    </a:lnL>
                    <a:lnR>
                      <a:noFill/>
                    </a:lnR>
                    <a:lnT>
                      <a:noFill/>
                    </a:lnT>
                    <a:lnB>
                      <a:noFill/>
                    </a:lnB>
                    <a:noFill/>
                  </a:tcPr>
                </a:tc>
                <a:tc>
                  <a:txBody>
                    <a:bodyPr/>
                    <a:lstStyle/>
                    <a:p>
                      <a:pPr>
                        <a:buNone/>
                      </a:pPr>
                      <a:r>
                        <a:rPr lang="en-IN"/>
                        <a:t>Node.js + Express</a:t>
                      </a:r>
                    </a:p>
                  </a:txBody>
                  <a:tcPr anchor="ctr">
                    <a:lnL>
                      <a:noFill/>
                    </a:lnL>
                    <a:lnR>
                      <a:noFill/>
                    </a:lnR>
                    <a:lnT>
                      <a:noFill/>
                    </a:lnT>
                    <a:lnB>
                      <a:noFill/>
                    </a:lnB>
                    <a:noFill/>
                  </a:tcPr>
                </a:tc>
                <a:extLst>
                  <a:ext uri="{0D108BD9-81ED-4DB2-BD59-A6C34878D82A}">
                    <a16:rowId xmlns:a16="http://schemas.microsoft.com/office/drawing/2014/main" val="2649147833"/>
                  </a:ext>
                </a:extLst>
              </a:tr>
              <a:tr h="0">
                <a:tc>
                  <a:txBody>
                    <a:bodyPr/>
                    <a:lstStyle/>
                    <a:p>
                      <a:pPr>
                        <a:buNone/>
                      </a:pPr>
                      <a:r>
                        <a:rPr lang="en-IN"/>
                        <a:t>🗄️ Database</a:t>
                      </a:r>
                    </a:p>
                  </a:txBody>
                  <a:tcPr anchor="ctr">
                    <a:lnL>
                      <a:noFill/>
                    </a:lnL>
                    <a:lnR>
                      <a:noFill/>
                    </a:lnR>
                    <a:lnT>
                      <a:noFill/>
                    </a:lnT>
                    <a:lnB>
                      <a:noFill/>
                    </a:lnB>
                    <a:noFill/>
                  </a:tcPr>
                </a:tc>
                <a:tc>
                  <a:txBody>
                    <a:bodyPr/>
                    <a:lstStyle/>
                    <a:p>
                      <a:pPr>
                        <a:buNone/>
                      </a:pPr>
                      <a:r>
                        <a:rPr lang="en-IN"/>
                        <a:t>Supabase / Firebase Realtime DB</a:t>
                      </a:r>
                    </a:p>
                  </a:txBody>
                  <a:tcPr anchor="ctr">
                    <a:lnL>
                      <a:noFill/>
                    </a:lnL>
                    <a:lnR>
                      <a:noFill/>
                    </a:lnR>
                    <a:lnT>
                      <a:noFill/>
                    </a:lnT>
                    <a:lnB>
                      <a:noFill/>
                    </a:lnB>
                    <a:noFill/>
                  </a:tcPr>
                </a:tc>
                <a:extLst>
                  <a:ext uri="{0D108BD9-81ED-4DB2-BD59-A6C34878D82A}">
                    <a16:rowId xmlns:a16="http://schemas.microsoft.com/office/drawing/2014/main" val="357959495"/>
                  </a:ext>
                </a:extLst>
              </a:tr>
              <a:tr h="0">
                <a:tc>
                  <a:txBody>
                    <a:bodyPr/>
                    <a:lstStyle/>
                    <a:p>
                      <a:pPr>
                        <a:buNone/>
                      </a:pPr>
                      <a:r>
                        <a:rPr lang="en-IN"/>
                        <a:t>🗺️ Maps &amp; APIs</a:t>
                      </a:r>
                    </a:p>
                  </a:txBody>
                  <a:tcPr anchor="ctr">
                    <a:lnL>
                      <a:noFill/>
                    </a:lnL>
                    <a:lnR>
                      <a:noFill/>
                    </a:lnR>
                    <a:lnT>
                      <a:noFill/>
                    </a:lnT>
                    <a:lnB>
                      <a:noFill/>
                    </a:lnB>
                    <a:noFill/>
                  </a:tcPr>
                </a:tc>
                <a:tc>
                  <a:txBody>
                    <a:bodyPr/>
                    <a:lstStyle/>
                    <a:p>
                      <a:pPr>
                        <a:buNone/>
                      </a:pPr>
                      <a:r>
                        <a:rPr lang="en-IN"/>
                        <a:t>Bhuvan API / Google Maps API</a:t>
                      </a:r>
                    </a:p>
                  </a:txBody>
                  <a:tcPr anchor="ctr">
                    <a:lnL>
                      <a:noFill/>
                    </a:lnL>
                    <a:lnR>
                      <a:noFill/>
                    </a:lnR>
                    <a:lnT>
                      <a:noFill/>
                    </a:lnT>
                    <a:lnB>
                      <a:noFill/>
                    </a:lnB>
                    <a:noFill/>
                  </a:tcPr>
                </a:tc>
                <a:extLst>
                  <a:ext uri="{0D108BD9-81ED-4DB2-BD59-A6C34878D82A}">
                    <a16:rowId xmlns:a16="http://schemas.microsoft.com/office/drawing/2014/main" val="4032219934"/>
                  </a:ext>
                </a:extLst>
              </a:tr>
              <a:tr h="0">
                <a:tc>
                  <a:txBody>
                    <a:bodyPr/>
                    <a:lstStyle/>
                    <a:p>
                      <a:pPr>
                        <a:buNone/>
                      </a:pPr>
                      <a:r>
                        <a:rPr lang="en-IN"/>
                        <a:t>📈 Forecasting</a:t>
                      </a:r>
                    </a:p>
                  </a:txBody>
                  <a:tcPr anchor="ctr">
                    <a:lnL>
                      <a:noFill/>
                    </a:lnL>
                    <a:lnR>
                      <a:noFill/>
                    </a:lnR>
                    <a:lnT>
                      <a:noFill/>
                    </a:lnT>
                    <a:lnB>
                      <a:noFill/>
                    </a:lnB>
                    <a:noFill/>
                  </a:tcPr>
                </a:tc>
                <a:tc>
                  <a:txBody>
                    <a:bodyPr/>
                    <a:lstStyle/>
                    <a:p>
                      <a:pPr>
                        <a:buNone/>
                      </a:pPr>
                      <a:r>
                        <a:rPr lang="en-US"/>
                        <a:t>TensorFlow Lite / Hugging Face API</a:t>
                      </a:r>
                    </a:p>
                  </a:txBody>
                  <a:tcPr anchor="ctr">
                    <a:lnL>
                      <a:noFill/>
                    </a:lnL>
                    <a:lnR>
                      <a:noFill/>
                    </a:lnR>
                    <a:lnT>
                      <a:noFill/>
                    </a:lnT>
                    <a:lnB>
                      <a:noFill/>
                    </a:lnB>
                    <a:noFill/>
                  </a:tcPr>
                </a:tc>
                <a:extLst>
                  <a:ext uri="{0D108BD9-81ED-4DB2-BD59-A6C34878D82A}">
                    <a16:rowId xmlns:a16="http://schemas.microsoft.com/office/drawing/2014/main" val="411346182"/>
                  </a:ext>
                </a:extLst>
              </a:tr>
              <a:tr h="0">
                <a:tc>
                  <a:txBody>
                    <a:bodyPr/>
                    <a:lstStyle/>
                    <a:p>
                      <a:pPr>
                        <a:buNone/>
                      </a:pPr>
                      <a:r>
                        <a:rPr lang="en-IN"/>
                        <a:t>🔔 Alerts</a:t>
                      </a:r>
                    </a:p>
                  </a:txBody>
                  <a:tcPr anchor="ctr">
                    <a:lnL>
                      <a:noFill/>
                    </a:lnL>
                    <a:lnR>
                      <a:noFill/>
                    </a:lnR>
                    <a:lnT>
                      <a:noFill/>
                    </a:lnT>
                    <a:lnB>
                      <a:noFill/>
                    </a:lnB>
                    <a:noFill/>
                  </a:tcPr>
                </a:tc>
                <a:tc>
                  <a:txBody>
                    <a:bodyPr/>
                    <a:lstStyle/>
                    <a:p>
                      <a:pPr>
                        <a:buNone/>
                      </a:pPr>
                      <a:r>
                        <a:rPr lang="en-US"/>
                        <a:t>Firebase Cloud Messaging / Twilio / SMS Gateway</a:t>
                      </a:r>
                    </a:p>
                  </a:txBody>
                  <a:tcPr anchor="ctr">
                    <a:lnL>
                      <a:noFill/>
                    </a:lnL>
                    <a:lnR>
                      <a:noFill/>
                    </a:lnR>
                    <a:lnT>
                      <a:noFill/>
                    </a:lnT>
                    <a:lnB>
                      <a:noFill/>
                    </a:lnB>
                    <a:noFill/>
                  </a:tcPr>
                </a:tc>
                <a:extLst>
                  <a:ext uri="{0D108BD9-81ED-4DB2-BD59-A6C34878D82A}">
                    <a16:rowId xmlns:a16="http://schemas.microsoft.com/office/drawing/2014/main" val="117553318"/>
                  </a:ext>
                </a:extLst>
              </a:tr>
              <a:tr h="0">
                <a:tc>
                  <a:txBody>
                    <a:bodyPr/>
                    <a:lstStyle/>
                    <a:p>
                      <a:pPr>
                        <a:buNone/>
                      </a:pPr>
                      <a:r>
                        <a:rPr lang="en-IN"/>
                        <a:t>📊 Analytics</a:t>
                      </a:r>
                    </a:p>
                  </a:txBody>
                  <a:tcPr anchor="ctr">
                    <a:lnL>
                      <a:noFill/>
                    </a:lnL>
                    <a:lnR>
                      <a:noFill/>
                    </a:lnR>
                    <a:lnT>
                      <a:noFill/>
                    </a:lnT>
                    <a:lnB>
                      <a:noFill/>
                    </a:lnB>
                    <a:noFill/>
                  </a:tcPr>
                </a:tc>
                <a:tc>
                  <a:txBody>
                    <a:bodyPr/>
                    <a:lstStyle/>
                    <a:p>
                      <a:pPr>
                        <a:buNone/>
                      </a:pPr>
                      <a:r>
                        <a:rPr lang="en-IN"/>
                        <a:t>Google Analytics / Firebase Analytics</a:t>
                      </a:r>
                    </a:p>
                  </a:txBody>
                  <a:tcPr anchor="ctr">
                    <a:lnL>
                      <a:noFill/>
                    </a:lnL>
                    <a:lnR>
                      <a:noFill/>
                    </a:lnR>
                    <a:lnT>
                      <a:noFill/>
                    </a:lnT>
                    <a:lnB>
                      <a:noFill/>
                    </a:lnB>
                    <a:noFill/>
                  </a:tcPr>
                </a:tc>
                <a:extLst>
                  <a:ext uri="{0D108BD9-81ED-4DB2-BD59-A6C34878D82A}">
                    <a16:rowId xmlns:a16="http://schemas.microsoft.com/office/drawing/2014/main" val="1068503696"/>
                  </a:ext>
                </a:extLst>
              </a:tr>
              <a:tr h="0">
                <a:tc>
                  <a:txBody>
                    <a:bodyPr/>
                    <a:lstStyle/>
                    <a:p>
                      <a:pPr>
                        <a:buNone/>
                      </a:pPr>
                      <a:r>
                        <a:rPr lang="en-IN"/>
                        <a:t>🧪 Testing</a:t>
                      </a:r>
                    </a:p>
                  </a:txBody>
                  <a:tcPr anchor="ctr">
                    <a:lnL>
                      <a:noFill/>
                    </a:lnL>
                    <a:lnR>
                      <a:noFill/>
                    </a:lnR>
                    <a:lnT>
                      <a:noFill/>
                    </a:lnT>
                    <a:lnB>
                      <a:noFill/>
                    </a:lnB>
                    <a:noFill/>
                  </a:tcPr>
                </a:tc>
                <a:tc>
                  <a:txBody>
                    <a:bodyPr/>
                    <a:lstStyle/>
                    <a:p>
                      <a:pPr>
                        <a:buNone/>
                      </a:pPr>
                      <a:r>
                        <a:rPr lang="en-IN" dirty="0"/>
                        <a:t>Jest / Postman</a:t>
                      </a:r>
                    </a:p>
                  </a:txBody>
                  <a:tcPr anchor="ctr">
                    <a:lnL>
                      <a:noFill/>
                    </a:lnL>
                    <a:lnR>
                      <a:noFill/>
                    </a:lnR>
                    <a:lnT>
                      <a:noFill/>
                    </a:lnT>
                    <a:lnB>
                      <a:noFill/>
                    </a:lnB>
                    <a:noFill/>
                  </a:tcPr>
                </a:tc>
                <a:extLst>
                  <a:ext uri="{0D108BD9-81ED-4DB2-BD59-A6C34878D82A}">
                    <a16:rowId xmlns:a16="http://schemas.microsoft.com/office/drawing/2014/main" val="2434426689"/>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On-screen Show (16:9)</PresentationFormat>
  <Paragraphs>86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Google Sans Medium</vt:lpstr>
      <vt:lpstr>Google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Tanmayi sri Gajjarapu</cp:lastModifiedBy>
  <cp:revision>1</cp:revision>
  <dcterms:modified xsi:type="dcterms:W3CDTF">2025-07-07T17:02:17Z</dcterms:modified>
</cp:coreProperties>
</file>